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6" r:id="rId2"/>
    <p:sldId id="373" r:id="rId3"/>
    <p:sldId id="374" r:id="rId4"/>
    <p:sldId id="436" r:id="rId5"/>
    <p:sldId id="534" r:id="rId6"/>
    <p:sldId id="539" r:id="rId7"/>
    <p:sldId id="540" r:id="rId8"/>
    <p:sldId id="542" r:id="rId9"/>
    <p:sldId id="543" r:id="rId10"/>
    <p:sldId id="544" r:id="rId11"/>
    <p:sldId id="545" r:id="rId12"/>
    <p:sldId id="546" r:id="rId13"/>
    <p:sldId id="547" r:id="rId14"/>
    <p:sldId id="548" r:id="rId15"/>
    <p:sldId id="549" r:id="rId16"/>
    <p:sldId id="551" r:id="rId17"/>
    <p:sldId id="552" r:id="rId18"/>
    <p:sldId id="553" r:id="rId19"/>
    <p:sldId id="554" r:id="rId20"/>
    <p:sldId id="555" r:id="rId21"/>
    <p:sldId id="556" r:id="rId22"/>
    <p:sldId id="558" r:id="rId23"/>
    <p:sldId id="559" r:id="rId24"/>
    <p:sldId id="560" r:id="rId25"/>
    <p:sldId id="561" r:id="rId26"/>
    <p:sldId id="562" r:id="rId27"/>
    <p:sldId id="516" r:id="rId28"/>
    <p:sldId id="346" r:id="rId29"/>
    <p:sldId id="29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94" autoAdjust="0"/>
  </p:normalViewPr>
  <p:slideViewPr>
    <p:cSldViewPr>
      <p:cViewPr varScale="1">
        <p:scale>
          <a:sx n="63" d="100"/>
          <a:sy n="63" d="100"/>
        </p:scale>
        <p:origin x="792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2000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7 - Monday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doesn't have to be mathematical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could play with </a:t>
            </a:r>
            <a:r>
              <a:rPr lang="en-US" dirty="0"/>
              <a:t>strings</a:t>
            </a:r>
            <a:r>
              <a:rPr lang="en-US" dirty="0" smtClean="0"/>
              <a:t>, too</a:t>
            </a:r>
          </a:p>
          <a:p>
            <a:r>
              <a:rPr lang="en-US" dirty="0" smtClean="0"/>
              <a:t>What if I want to count the number of uppercase or lowercase </a:t>
            </a:r>
            <a:r>
              <a:rPr lang="en-US" dirty="0"/>
              <a:t>E's in a string </a:t>
            </a:r>
            <a:r>
              <a:rPr lang="en-US" b="1" i="1" dirty="0"/>
              <a:t>s</a:t>
            </a:r>
            <a:r>
              <a:rPr lang="en-US" dirty="0"/>
              <a:t>?</a:t>
            </a:r>
          </a:p>
          <a:p>
            <a:r>
              <a:rPr lang="en-US" dirty="0"/>
              <a:t>Base case </a:t>
            </a:r>
            <a:r>
              <a:rPr lang="en-US" dirty="0" smtClean="0"/>
              <a:t>(length(</a:t>
            </a:r>
            <a:r>
              <a:rPr lang="en-US" b="1" i="1" dirty="0" smtClean="0"/>
              <a:t>s</a:t>
            </a:r>
            <a:r>
              <a:rPr lang="en-US" dirty="0" smtClean="0"/>
              <a:t>) </a:t>
            </a:r>
            <a:r>
              <a:rPr lang="en-US" dirty="0">
                <a:sym typeface="Symbol"/>
              </a:rPr>
              <a:t>= 0):</a:t>
            </a:r>
          </a:p>
          <a:p>
            <a:pPr lvl="1"/>
            <a:r>
              <a:rPr lang="en-US" dirty="0" err="1" smtClean="0">
                <a:sym typeface="Symbol"/>
              </a:rPr>
              <a:t>eCount</a:t>
            </a:r>
            <a:r>
              <a:rPr lang="en-US" dirty="0" smtClean="0">
                <a:sym typeface="Symbol"/>
              </a:rPr>
              <a:t>(</a:t>
            </a:r>
            <a:r>
              <a:rPr lang="en-US" b="1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 = 0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  <a:sym typeface="Symbol"/>
            </a:endParaRPr>
          </a:p>
          <a:p>
            <a:r>
              <a:rPr lang="en-US" dirty="0">
                <a:sym typeface="Symbol"/>
              </a:rPr>
              <a:t>Recursive </a:t>
            </a:r>
            <a:r>
              <a:rPr lang="en-US" dirty="0" smtClean="0">
                <a:sym typeface="Symbol"/>
              </a:rPr>
              <a:t>cases </a:t>
            </a:r>
            <a:r>
              <a:rPr lang="en-US" dirty="0"/>
              <a:t>(length(</a:t>
            </a:r>
            <a:r>
              <a:rPr lang="en-US" b="1" i="1" dirty="0"/>
              <a:t>s</a:t>
            </a:r>
            <a:r>
              <a:rPr lang="en-US" dirty="0"/>
              <a:t>) </a:t>
            </a:r>
            <a:r>
              <a:rPr lang="en-US" dirty="0" smtClean="0">
                <a:sym typeface="Symbol"/>
              </a:rPr>
              <a:t>&gt; </a:t>
            </a:r>
            <a:r>
              <a:rPr lang="en-US" dirty="0">
                <a:sym typeface="Symbol"/>
              </a:rPr>
              <a:t>0</a:t>
            </a:r>
            <a:r>
              <a:rPr lang="en-US" dirty="0" smtClean="0">
                <a:sym typeface="Symbol"/>
              </a:rPr>
              <a:t>):</a:t>
            </a:r>
          </a:p>
          <a:p>
            <a:pPr lvl="1"/>
            <a:r>
              <a:rPr lang="en-US" dirty="0" smtClean="0">
                <a:sym typeface="Symbol"/>
              </a:rPr>
              <a:t>If </a:t>
            </a:r>
            <a:r>
              <a:rPr lang="en-US" b="1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 starts with 'e' or 'E', </a:t>
            </a:r>
            <a:r>
              <a:rPr lang="en-US" dirty="0" err="1" smtClean="0">
                <a:sym typeface="Symbol"/>
              </a:rPr>
              <a:t>eCount</a:t>
            </a:r>
            <a:r>
              <a:rPr lang="en-US" dirty="0" smtClean="0">
                <a:sym typeface="Symbol"/>
              </a:rPr>
              <a:t>(</a:t>
            </a:r>
            <a:r>
              <a:rPr lang="en-US" b="1" i="1" dirty="0" smtClean="0">
                <a:sym typeface="Symbol"/>
              </a:rPr>
              <a:t>s</a:t>
            </a:r>
            <a:r>
              <a:rPr lang="en-US" dirty="0">
                <a:sym typeface="Symbol"/>
              </a:rPr>
              <a:t>) </a:t>
            </a:r>
            <a:r>
              <a:rPr lang="en-US" dirty="0" smtClean="0">
                <a:sym typeface="Symbol"/>
              </a:rPr>
              <a:t>= 1 + </a:t>
            </a:r>
            <a:r>
              <a:rPr lang="en-US" dirty="0" err="1" smtClean="0">
                <a:sym typeface="Symbol"/>
              </a:rPr>
              <a:t>eCount</a:t>
            </a:r>
            <a:r>
              <a:rPr lang="en-US" dirty="0" smtClean="0">
                <a:sym typeface="Symbol"/>
              </a:rPr>
              <a:t>(rest of </a:t>
            </a:r>
            <a:r>
              <a:rPr lang="en-US" b="1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</a:t>
            </a:r>
          </a:p>
          <a:p>
            <a:pPr lvl="1"/>
            <a:r>
              <a:rPr lang="en-US" dirty="0" smtClean="0">
                <a:sym typeface="Symbol"/>
              </a:rPr>
              <a:t>Otherwise, </a:t>
            </a:r>
            <a:r>
              <a:rPr lang="en-US" dirty="0" err="1">
                <a:sym typeface="Symbol"/>
              </a:rPr>
              <a:t>eCount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s</a:t>
            </a:r>
            <a:r>
              <a:rPr lang="en-US" dirty="0">
                <a:sym typeface="Symbol"/>
              </a:rPr>
              <a:t>) </a:t>
            </a:r>
            <a:r>
              <a:rPr lang="en-US" dirty="0" smtClean="0">
                <a:sym typeface="Symbol"/>
              </a:rPr>
              <a:t>= </a:t>
            </a:r>
            <a:r>
              <a:rPr lang="en-US" dirty="0" err="1" smtClean="0">
                <a:sym typeface="Symbol"/>
              </a:rPr>
              <a:t>eCount</a:t>
            </a:r>
            <a:r>
              <a:rPr lang="en-US" dirty="0" smtClean="0">
                <a:sym typeface="Symbol"/>
              </a:rPr>
              <a:t>(rest </a:t>
            </a:r>
            <a:r>
              <a:rPr lang="en-US" dirty="0">
                <a:sym typeface="Symbol"/>
              </a:rPr>
              <a:t>of </a:t>
            </a:r>
            <a:r>
              <a:rPr lang="en-US" b="1" i="1" dirty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275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for counting E's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2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eCount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 String s ){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s.length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() == 0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0;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s.charAt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(0)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sz="2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'e'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||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s.charAt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(0) == </a:t>
            </a:r>
            <a:r>
              <a:rPr lang="en-US" sz="2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'E'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1 +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eCount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s.substring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(1));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else</a:t>
            </a: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eCount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s.substring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(1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buNone/>
            </a:pP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5791200" y="2590800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7918296" y="4572000"/>
            <a:ext cx="3816505" cy="1577012"/>
            <a:chOff x="2736695" y="5357188"/>
            <a:chExt cx="3816505" cy="1577012"/>
          </a:xfrm>
        </p:grpSpPr>
        <p:sp>
          <p:nvSpPr>
            <p:cNvPr id="6" name="Left Arrow 5"/>
            <p:cNvSpPr/>
            <p:nvPr/>
          </p:nvSpPr>
          <p:spPr>
            <a:xfrm rot="934366">
              <a:off x="2736695" y="5357188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733871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 smtClean="0">
                  <a:solidFill>
                    <a:schemeClr val="accent3">
                      <a:lumMod val="75000"/>
                    </a:schemeClr>
                  </a:solidFill>
                </a:rPr>
                <a:t>Cases</a:t>
              </a:r>
              <a:endParaRPr lang="en-US" sz="3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208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hints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Always look at the return types</a:t>
            </a:r>
          </a:p>
          <a:p>
            <a:r>
              <a:rPr lang="en-US" dirty="0" smtClean="0"/>
              <a:t>Are you returning the right thing in all cases?</a:t>
            </a:r>
          </a:p>
          <a:p>
            <a:r>
              <a:rPr lang="en-US" dirty="0" smtClean="0"/>
              <a:t>Do you have at least one base case to stop the recursion?</a:t>
            </a:r>
          </a:p>
          <a:p>
            <a:r>
              <a:rPr lang="en-US" dirty="0" smtClean="0"/>
              <a:t>Do you have at least one recursive case to move forward?</a:t>
            </a:r>
          </a:p>
          <a:p>
            <a:r>
              <a:rPr lang="en-US" dirty="0" smtClean="0"/>
              <a:t>Try not to assign variables</a:t>
            </a:r>
          </a:p>
          <a:p>
            <a:r>
              <a:rPr lang="en-US" dirty="0" smtClean="0"/>
              <a:t>Don't use loops (unless explicitly told to)</a:t>
            </a:r>
          </a:p>
          <a:p>
            <a:r>
              <a:rPr lang="en-US" dirty="0" smtClean="0"/>
              <a:t>Don't use member variables or global variables</a:t>
            </a:r>
          </a:p>
          <a:p>
            <a:r>
              <a:rPr lang="en-US" dirty="0" smtClean="0"/>
              <a:t>Don't try to do everything at once!</a:t>
            </a:r>
          </a:p>
          <a:p>
            <a:pPr lvl="1"/>
            <a:r>
              <a:rPr lang="en-US" dirty="0" smtClean="0"/>
              <a:t>Just unwrap one layer…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75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Tricks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2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to loops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64440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Loops often use indexes to keep track of how far you are in the process</a:t>
            </a:r>
          </a:p>
          <a:p>
            <a:r>
              <a:rPr lang="en-US" dirty="0" smtClean="0"/>
              <a:t>Sometimes that index is used only to determine when a loop is going to terminate</a:t>
            </a:r>
          </a:p>
          <a:p>
            <a:r>
              <a:rPr lang="en-US" dirty="0" smtClean="0"/>
              <a:t>At other times, the index value is needed for work done in the loop</a:t>
            </a:r>
          </a:p>
          <a:p>
            <a:r>
              <a:rPr lang="en-US" dirty="0" smtClean="0"/>
              <a:t>Consider this loop to reverse an array: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4419600"/>
            <a:ext cx="10820400" cy="198120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array.length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/2; ++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temp = array[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array[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array[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array.length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 1];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array[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array.length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 1] = temp;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4276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Recursion sometimes requires similar information that can be passed along to each recursive call</a:t>
            </a:r>
          </a:p>
          <a:p>
            <a:r>
              <a:rPr lang="en-US" dirty="0" smtClean="0"/>
              <a:t>This information could be an index into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/>
              <a:t> or an array</a:t>
            </a:r>
          </a:p>
          <a:p>
            <a:r>
              <a:rPr lang="en-US" dirty="0" smtClean="0"/>
              <a:t>In graph or tree algorithms, it might be the parent node you visited previously</a:t>
            </a:r>
          </a:p>
          <a:p>
            <a:r>
              <a:rPr lang="en-US" dirty="0" smtClean="0"/>
              <a:t>There are recursive methods with 10 or more parameters</a:t>
            </a:r>
          </a:p>
          <a:p>
            <a:r>
              <a:rPr lang="en-US" dirty="0" smtClean="0"/>
              <a:t>There's nothing wrong with that, provided that you actually </a:t>
            </a:r>
            <a:r>
              <a:rPr lang="en-US" i="1" dirty="0" smtClean="0"/>
              <a:t>need</a:t>
            </a:r>
            <a:r>
              <a:rPr lang="en-US" dirty="0" smtClean="0"/>
              <a:t> them 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41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Summing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if we want to sum the values in an array called </a:t>
            </a:r>
            <a:r>
              <a:rPr lang="en-US" b="1" i="1" dirty="0" smtClean="0"/>
              <a:t>array</a:t>
            </a:r>
            <a:r>
              <a:rPr lang="en-US" dirty="0"/>
              <a:t>?</a:t>
            </a:r>
            <a:endParaRPr lang="en-US" b="1" i="1" dirty="0" smtClean="0"/>
          </a:p>
          <a:p>
            <a:r>
              <a:rPr lang="en-US" dirty="0" smtClean="0"/>
              <a:t>We need some </a:t>
            </a:r>
            <a:r>
              <a:rPr lang="en-US" dirty="0"/>
              <a:t>e</a:t>
            </a:r>
            <a:r>
              <a:rPr lang="en-US" dirty="0" smtClean="0"/>
              <a:t>xtra information: current index</a:t>
            </a:r>
          </a:p>
          <a:p>
            <a:r>
              <a:rPr lang="en-US" dirty="0" smtClean="0"/>
              <a:t>Base </a:t>
            </a:r>
            <a:r>
              <a:rPr lang="en-US" dirty="0"/>
              <a:t>case </a:t>
            </a:r>
            <a:r>
              <a:rPr lang="en-US" dirty="0" smtClean="0"/>
              <a:t>(</a:t>
            </a:r>
            <a:r>
              <a:rPr lang="en-US" b="1" i="1" dirty="0" smtClean="0"/>
              <a:t>index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= </a:t>
            </a:r>
            <a:r>
              <a:rPr lang="en-US" b="1" i="1" dirty="0" smtClean="0">
                <a:sym typeface="Symbol"/>
              </a:rPr>
              <a:t>length</a:t>
            </a:r>
            <a:r>
              <a:rPr lang="en-US" dirty="0" smtClean="0">
                <a:sym typeface="Symbol"/>
              </a:rPr>
              <a:t>):</a:t>
            </a:r>
            <a:endParaRPr lang="en-US" dirty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Sum(from </a:t>
            </a:r>
            <a:r>
              <a:rPr lang="en-US" b="1" i="1" dirty="0" smtClean="0">
                <a:sym typeface="Symbol"/>
              </a:rPr>
              <a:t>index</a:t>
            </a:r>
            <a:r>
              <a:rPr lang="en-US" dirty="0" smtClean="0">
                <a:sym typeface="Symbol"/>
              </a:rPr>
              <a:t> onward):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	</a:t>
            </a:r>
            <a:r>
              <a:rPr lang="en-US" dirty="0" smtClean="0">
                <a:sym typeface="Symbol"/>
              </a:rPr>
              <a:t>0 (Nothing left to sum)</a:t>
            </a:r>
          </a:p>
          <a:p>
            <a:r>
              <a:rPr lang="en-US" dirty="0" smtClean="0">
                <a:sym typeface="Symbol"/>
              </a:rPr>
              <a:t>Recursive </a:t>
            </a:r>
            <a:r>
              <a:rPr lang="en-US" dirty="0">
                <a:sym typeface="Symbol"/>
              </a:rPr>
              <a:t>case </a:t>
            </a:r>
            <a:r>
              <a:rPr lang="en-US" dirty="0" smtClean="0">
                <a:sym typeface="Symbol"/>
              </a:rPr>
              <a:t>(</a:t>
            </a:r>
            <a:r>
              <a:rPr lang="en-US" b="1" i="1" dirty="0" smtClean="0"/>
              <a:t>index</a:t>
            </a:r>
            <a:r>
              <a:rPr lang="en-US" dirty="0" smtClean="0"/>
              <a:t> &lt; </a:t>
            </a:r>
            <a:r>
              <a:rPr lang="en-US" b="1" i="1" dirty="0" smtClean="0"/>
              <a:t>length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Sum(from </a:t>
            </a:r>
            <a:r>
              <a:rPr lang="en-US" b="1" i="1" dirty="0" smtClean="0"/>
              <a:t>index </a:t>
            </a:r>
            <a:r>
              <a:rPr lang="en-US" dirty="0" smtClean="0"/>
              <a:t>onward):</a:t>
            </a:r>
          </a:p>
          <a:p>
            <a:pPr marL="457200" lvl="1" indent="0">
              <a:buNone/>
            </a:pPr>
            <a:r>
              <a:rPr lang="en-US" b="1" i="1" dirty="0"/>
              <a:t>	</a:t>
            </a:r>
            <a:r>
              <a:rPr lang="en-US" b="1" i="1" dirty="0" smtClean="0"/>
              <a:t>array</a:t>
            </a:r>
            <a:r>
              <a:rPr lang="en-US" dirty="0" smtClean="0"/>
              <a:t>[</a:t>
            </a:r>
            <a:r>
              <a:rPr lang="en-US" b="1" i="1" dirty="0" smtClean="0"/>
              <a:t>index</a:t>
            </a:r>
            <a:r>
              <a:rPr lang="en-US" dirty="0" smtClean="0"/>
              <a:t>] + Sum(from </a:t>
            </a:r>
            <a:r>
              <a:rPr lang="en-US" b="1" i="1" dirty="0" smtClean="0"/>
              <a:t>index</a:t>
            </a:r>
            <a:r>
              <a:rPr lang="en-US" dirty="0" smtClean="0"/>
              <a:t> + 1 onward)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26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for summing an array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2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sum(</a:t>
            </a:r>
            <a:r>
              <a:rPr lang="en-US" sz="2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array[], </a:t>
            </a:r>
            <a:r>
              <a:rPr lang="en-US" sz="2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index) {</a:t>
            </a:r>
          </a:p>
          <a:p>
            <a:pPr>
              <a:buNone/>
            </a:pP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index ==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0.0;</a:t>
            </a: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array[index] + sum(array, index + 1);</a:t>
            </a:r>
          </a:p>
          <a:p>
            <a:pPr>
              <a:buNone/>
            </a:pP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7086600" y="2611532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4038600" y="4634217"/>
            <a:ext cx="3352800" cy="2133600"/>
            <a:chOff x="3200400" y="4800600"/>
            <a:chExt cx="3352800" cy="2133600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9530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733871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2591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Reversing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if we want to reverse the contents of a string called </a:t>
            </a:r>
            <a:r>
              <a:rPr lang="en-US" b="1" i="1" dirty="0" smtClean="0"/>
              <a:t>s</a:t>
            </a:r>
            <a:r>
              <a:rPr lang="en-US" dirty="0" smtClean="0"/>
              <a:t>?</a:t>
            </a:r>
            <a:endParaRPr lang="en-US" b="1" i="1" dirty="0" smtClean="0"/>
          </a:p>
          <a:p>
            <a:r>
              <a:rPr lang="en-US" dirty="0" smtClean="0"/>
              <a:t>We need some </a:t>
            </a:r>
            <a:r>
              <a:rPr lang="en-US" dirty="0"/>
              <a:t>e</a:t>
            </a:r>
            <a:r>
              <a:rPr lang="en-US" dirty="0" smtClean="0"/>
              <a:t>xtra information: current index</a:t>
            </a:r>
          </a:p>
          <a:p>
            <a:r>
              <a:rPr lang="en-US" dirty="0" smtClean="0"/>
              <a:t>Base </a:t>
            </a:r>
            <a:r>
              <a:rPr lang="en-US" dirty="0"/>
              <a:t>case </a:t>
            </a:r>
            <a:r>
              <a:rPr lang="en-US" dirty="0" smtClean="0"/>
              <a:t>(</a:t>
            </a:r>
            <a:r>
              <a:rPr lang="en-US" b="1" i="1" dirty="0" smtClean="0"/>
              <a:t>index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= </a:t>
            </a:r>
            <a:r>
              <a:rPr lang="en-US" b="1" i="1" dirty="0" smtClean="0">
                <a:sym typeface="Symbol"/>
              </a:rPr>
              <a:t>length</a:t>
            </a:r>
            <a:r>
              <a:rPr lang="en-US" dirty="0" smtClean="0">
                <a:sym typeface="Symbol"/>
              </a:rPr>
              <a:t>):</a:t>
            </a:r>
            <a:endParaRPr lang="en-US" dirty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Reverse(from </a:t>
            </a:r>
            <a:r>
              <a:rPr lang="en-US" b="1" i="1" dirty="0" smtClean="0">
                <a:sym typeface="Symbol"/>
              </a:rPr>
              <a:t>index</a:t>
            </a:r>
            <a:r>
              <a:rPr lang="en-US" dirty="0" smtClean="0">
                <a:sym typeface="Symbol"/>
              </a:rPr>
              <a:t> onward):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	</a:t>
            </a:r>
            <a:r>
              <a:rPr lang="en-US" dirty="0" smtClean="0">
                <a:sym typeface="Symbol"/>
              </a:rPr>
              <a:t>"" (Nothing left to reverse)</a:t>
            </a:r>
          </a:p>
          <a:p>
            <a:r>
              <a:rPr lang="en-US" dirty="0" smtClean="0">
                <a:sym typeface="Symbol"/>
              </a:rPr>
              <a:t>Recursive </a:t>
            </a:r>
            <a:r>
              <a:rPr lang="en-US" dirty="0">
                <a:sym typeface="Symbol"/>
              </a:rPr>
              <a:t>case </a:t>
            </a:r>
            <a:r>
              <a:rPr lang="en-US" dirty="0" smtClean="0">
                <a:sym typeface="Symbol"/>
              </a:rPr>
              <a:t>(</a:t>
            </a:r>
            <a:r>
              <a:rPr lang="en-US" b="1" i="1" dirty="0" smtClean="0"/>
              <a:t>index</a:t>
            </a:r>
            <a:r>
              <a:rPr lang="en-US" dirty="0" smtClean="0"/>
              <a:t> &lt; </a:t>
            </a:r>
            <a:r>
              <a:rPr lang="en-US" b="1" i="1" dirty="0" smtClean="0"/>
              <a:t>length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Reverse(from </a:t>
            </a:r>
            <a:r>
              <a:rPr lang="en-US" b="1" i="1" dirty="0" smtClean="0"/>
              <a:t>index </a:t>
            </a:r>
            <a:r>
              <a:rPr lang="en-US" dirty="0" smtClean="0"/>
              <a:t>onward):</a:t>
            </a:r>
          </a:p>
          <a:p>
            <a:pPr marL="457200" lvl="1" indent="0">
              <a:buNone/>
            </a:pPr>
            <a:r>
              <a:rPr lang="en-US" b="1" i="1" dirty="0"/>
              <a:t>	</a:t>
            </a:r>
            <a:r>
              <a:rPr lang="en-US" b="1" i="1" dirty="0" smtClean="0"/>
              <a:t>s</a:t>
            </a:r>
            <a:r>
              <a:rPr lang="en-US" dirty="0" smtClean="0"/>
              <a:t>[</a:t>
            </a:r>
            <a:r>
              <a:rPr lang="en-US" b="1" i="1" dirty="0" smtClean="0"/>
              <a:t>length</a:t>
            </a:r>
            <a:r>
              <a:rPr lang="en-US" dirty="0" smtClean="0"/>
              <a:t> – </a:t>
            </a:r>
            <a:r>
              <a:rPr lang="en-US" b="1" i="1" dirty="0" smtClean="0"/>
              <a:t>index</a:t>
            </a:r>
            <a:r>
              <a:rPr lang="en-US" dirty="0"/>
              <a:t> - 1</a:t>
            </a:r>
            <a:r>
              <a:rPr lang="en-US" dirty="0" smtClean="0"/>
              <a:t>] + Reverse(from </a:t>
            </a:r>
            <a:r>
              <a:rPr lang="en-US" b="1" i="1" dirty="0" smtClean="0"/>
              <a:t>index</a:t>
            </a:r>
            <a:r>
              <a:rPr lang="en-US" dirty="0" smtClean="0"/>
              <a:t> + 1 onward)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72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for reversing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2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reverse(String s, </a:t>
            </a:r>
            <a:r>
              <a:rPr lang="en-US" sz="2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index) {</a:t>
            </a:r>
          </a:p>
          <a:p>
            <a:pPr>
              <a:buNone/>
            </a:pP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index ==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s.length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s.charAt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s.length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() – index – 1)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+ 			reverse(s, index + 1);</a:t>
            </a:r>
          </a:p>
          <a:p>
            <a:pPr>
              <a:buNone/>
            </a:pP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7086600" y="2611532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4038600" y="4634217"/>
            <a:ext cx="3352800" cy="2133600"/>
            <a:chOff x="3200400" y="4800600"/>
            <a:chExt cx="3352800" cy="2133600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9530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733871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7898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did we talk about last time?</a:t>
            </a:r>
          </a:p>
          <a:p>
            <a:r>
              <a:rPr lang="en-US" dirty="0" smtClean="0"/>
              <a:t>Swing menus</a:t>
            </a:r>
          </a:p>
          <a:p>
            <a:r>
              <a:rPr lang="en-US" dirty="0" smtClean="0"/>
              <a:t>Started recursion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Waiting for the recursion to come 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of the recursion we have shown so far doesn't do much after its recursive call returns</a:t>
            </a:r>
          </a:p>
          <a:p>
            <a:pPr lvl="1"/>
            <a:r>
              <a:rPr lang="en-US" dirty="0" smtClean="0"/>
              <a:t>In actual fact, we have often waited for the return to add, multiply, or concatenate a value</a:t>
            </a:r>
          </a:p>
          <a:p>
            <a:pPr lvl="1"/>
            <a:r>
              <a:rPr lang="en-US" dirty="0" smtClean="0"/>
              <a:t>If we simply returned the result of the previous method, it would be </a:t>
            </a:r>
            <a:r>
              <a:rPr lang="en-US" b="1" dirty="0" smtClean="0"/>
              <a:t>tail recursion</a:t>
            </a:r>
          </a:p>
          <a:p>
            <a:r>
              <a:rPr lang="en-US" dirty="0" smtClean="0"/>
              <a:t>Some recursive methods do significant work </a:t>
            </a:r>
            <a:r>
              <a:rPr lang="en-US" i="1" dirty="0" smtClean="0"/>
              <a:t>before</a:t>
            </a:r>
            <a:r>
              <a:rPr lang="en-US" dirty="0" smtClean="0"/>
              <a:t> making a recursive call</a:t>
            </a:r>
          </a:p>
          <a:p>
            <a:r>
              <a:rPr lang="en-US" dirty="0"/>
              <a:t>Some recursive methods do significant work </a:t>
            </a:r>
            <a:r>
              <a:rPr lang="en-US" i="1" dirty="0" smtClean="0"/>
              <a:t>after</a:t>
            </a:r>
            <a:r>
              <a:rPr lang="en-US" dirty="0" smtClean="0"/>
              <a:t> </a:t>
            </a:r>
            <a:r>
              <a:rPr lang="en-US" dirty="0"/>
              <a:t>making a recursive </a:t>
            </a:r>
            <a:r>
              <a:rPr lang="en-US" dirty="0" smtClean="0"/>
              <a:t>call</a:t>
            </a:r>
          </a:p>
          <a:p>
            <a:r>
              <a:rPr lang="en-US" dirty="0" smtClean="0"/>
              <a:t>Some do both!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5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stack to go in reverse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stacks (including the call stack) are first-in last-out (FILO) structures</a:t>
            </a:r>
          </a:p>
          <a:p>
            <a:r>
              <a:rPr lang="en-US" dirty="0" smtClean="0"/>
              <a:t>In situations where we want to deal with things in backwards order, we can use this natural reversing tendency</a:t>
            </a:r>
          </a:p>
          <a:p>
            <a:r>
              <a:rPr lang="en-US" dirty="0" smtClean="0"/>
              <a:t>For example, if we want to print out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/>
              <a:t> in reverse, we can </a:t>
            </a:r>
            <a:r>
              <a:rPr lang="en-US" dirty="0" err="1" smtClean="0"/>
              <a:t>recurse</a:t>
            </a:r>
            <a:r>
              <a:rPr lang="en-US" dirty="0" smtClean="0"/>
              <a:t> through each character and print them as the recursion returns</a:t>
            </a:r>
          </a:p>
          <a:p>
            <a:r>
              <a:rPr lang="en-US" dirty="0" smtClean="0"/>
              <a:t>Doesn't make sense yet?</a:t>
            </a:r>
          </a:p>
        </p:txBody>
      </p:sp>
    </p:spTree>
    <p:extLst>
      <p:ext uri="{BB962C8B-B14F-4D97-AF65-F5344CB8AC3E}">
        <p14:creationId xmlns:p14="http://schemas.microsoft.com/office/powerpoint/2010/main" val="97240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in reverse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if we want to print the contents of a string called </a:t>
            </a:r>
            <a:r>
              <a:rPr lang="en-US" b="1" i="1" dirty="0" smtClean="0"/>
              <a:t>s </a:t>
            </a:r>
            <a:r>
              <a:rPr lang="en-US" i="1" dirty="0" smtClean="0"/>
              <a:t>in reverse</a:t>
            </a:r>
            <a:r>
              <a:rPr lang="en-US" dirty="0"/>
              <a:t>?</a:t>
            </a:r>
            <a:endParaRPr lang="en-US" i="1" dirty="0" smtClean="0"/>
          </a:p>
          <a:p>
            <a:r>
              <a:rPr lang="en-US" dirty="0" smtClean="0"/>
              <a:t>We need some </a:t>
            </a:r>
            <a:r>
              <a:rPr lang="en-US" dirty="0"/>
              <a:t>e</a:t>
            </a:r>
            <a:r>
              <a:rPr lang="en-US" dirty="0" smtClean="0"/>
              <a:t>xtra information: current index</a:t>
            </a:r>
          </a:p>
          <a:p>
            <a:r>
              <a:rPr lang="en-US" dirty="0" smtClean="0"/>
              <a:t>Base </a:t>
            </a:r>
            <a:r>
              <a:rPr lang="en-US" dirty="0"/>
              <a:t>case </a:t>
            </a:r>
            <a:r>
              <a:rPr lang="en-US" dirty="0" smtClean="0"/>
              <a:t>(</a:t>
            </a:r>
            <a:r>
              <a:rPr lang="en-US" b="1" i="1" dirty="0" smtClean="0"/>
              <a:t>index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= </a:t>
            </a:r>
            <a:r>
              <a:rPr lang="en-US" b="1" i="1" dirty="0" smtClean="0">
                <a:sym typeface="Symbol"/>
              </a:rPr>
              <a:t>length</a:t>
            </a:r>
            <a:r>
              <a:rPr lang="en-US" dirty="0" smtClean="0">
                <a:sym typeface="Symbol"/>
              </a:rPr>
              <a:t>):</a:t>
            </a:r>
            <a:endParaRPr lang="en-US" dirty="0">
              <a:sym typeface="Symbol"/>
            </a:endParaRPr>
          </a:p>
          <a:p>
            <a:pPr lvl="1"/>
            <a:r>
              <a:rPr lang="en-US" dirty="0" err="1" smtClean="0">
                <a:sym typeface="Symbol"/>
              </a:rPr>
              <a:t>ReversePrint</a:t>
            </a:r>
            <a:r>
              <a:rPr lang="en-US" dirty="0" smtClean="0">
                <a:sym typeface="Symbol"/>
              </a:rPr>
              <a:t>(from </a:t>
            </a:r>
            <a:r>
              <a:rPr lang="en-US" b="1" i="1" dirty="0" smtClean="0">
                <a:sym typeface="Symbol"/>
              </a:rPr>
              <a:t>index</a:t>
            </a:r>
            <a:r>
              <a:rPr lang="en-US" dirty="0" smtClean="0">
                <a:sym typeface="Symbol"/>
              </a:rPr>
              <a:t> onward):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	</a:t>
            </a:r>
            <a:r>
              <a:rPr lang="en-US" dirty="0" smtClean="0">
                <a:sym typeface="Symbol"/>
              </a:rPr>
              <a:t>Print nothing</a:t>
            </a:r>
          </a:p>
          <a:p>
            <a:r>
              <a:rPr lang="en-US" dirty="0" smtClean="0">
                <a:sym typeface="Symbol"/>
              </a:rPr>
              <a:t>Recursive </a:t>
            </a:r>
            <a:r>
              <a:rPr lang="en-US" dirty="0">
                <a:sym typeface="Symbol"/>
              </a:rPr>
              <a:t>case </a:t>
            </a:r>
            <a:r>
              <a:rPr lang="en-US" dirty="0" smtClean="0">
                <a:sym typeface="Symbol"/>
              </a:rPr>
              <a:t>(</a:t>
            </a:r>
            <a:r>
              <a:rPr lang="en-US" b="1" i="1" dirty="0" smtClean="0"/>
              <a:t>index</a:t>
            </a:r>
            <a:r>
              <a:rPr lang="en-US" dirty="0" smtClean="0"/>
              <a:t> &lt; </a:t>
            </a:r>
            <a:r>
              <a:rPr lang="en-US" b="1" i="1" dirty="0" smtClean="0"/>
              <a:t>length</a:t>
            </a:r>
            <a:r>
              <a:rPr lang="en-US" dirty="0" smtClean="0"/>
              <a:t>):</a:t>
            </a:r>
          </a:p>
          <a:p>
            <a:pPr lvl="1"/>
            <a:r>
              <a:rPr lang="en-US" dirty="0" err="1" smtClean="0"/>
              <a:t>ReversePrint</a:t>
            </a:r>
            <a:r>
              <a:rPr lang="en-US" dirty="0" smtClean="0"/>
              <a:t>(from </a:t>
            </a:r>
            <a:r>
              <a:rPr lang="en-US" b="1" i="1" dirty="0" smtClean="0"/>
              <a:t>index </a:t>
            </a:r>
            <a:r>
              <a:rPr lang="en-US" dirty="0" smtClean="0"/>
              <a:t>onward):</a:t>
            </a:r>
          </a:p>
          <a:p>
            <a:pPr marL="457200" lvl="1" indent="0">
              <a:buNone/>
            </a:pPr>
            <a:r>
              <a:rPr lang="en-US" b="1" i="1" dirty="0"/>
              <a:t>	</a:t>
            </a:r>
            <a:r>
              <a:rPr lang="en-US" dirty="0" err="1" smtClean="0"/>
              <a:t>ReversePrint</a:t>
            </a:r>
            <a:r>
              <a:rPr lang="en-US" dirty="0" smtClean="0"/>
              <a:t>(from </a:t>
            </a:r>
            <a:r>
              <a:rPr lang="en-US" b="1" i="1" dirty="0" smtClean="0"/>
              <a:t>index</a:t>
            </a:r>
            <a:r>
              <a:rPr lang="en-US" dirty="0" smtClean="0"/>
              <a:t> + 1 onward)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Then print </a:t>
            </a:r>
            <a:r>
              <a:rPr lang="en-US" b="1" i="1" dirty="0" smtClean="0"/>
              <a:t>s </a:t>
            </a:r>
            <a:r>
              <a:rPr lang="en-US" dirty="0" smtClean="0"/>
              <a:t>[</a:t>
            </a:r>
            <a:r>
              <a:rPr lang="en-US" b="1" i="1" dirty="0" smtClean="0"/>
              <a:t>index</a:t>
            </a:r>
            <a:r>
              <a:rPr lang="en-US" dirty="0" smtClean="0"/>
              <a:t>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568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for printing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in reverse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2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reversePrint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(String s, </a:t>
            </a:r>
            <a:r>
              <a:rPr lang="en-US" sz="2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index)</a:t>
            </a:r>
          </a:p>
          <a:p>
            <a:pPr>
              <a:buNone/>
            </a:pP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endParaRPr lang="en-US" sz="2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index &lt;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s.length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() ) {</a:t>
            </a: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reversePrint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(s, index + 1); 					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s.charAt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(index));</a:t>
            </a:r>
          </a:p>
          <a:p>
            <a:pPr>
              <a:buNone/>
            </a:pP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endParaRPr lang="en-US" sz="2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7086600" y="2362200"/>
            <a:ext cx="3505200" cy="1200329"/>
            <a:chOff x="4648200" y="2417668"/>
            <a:chExt cx="3505200" cy="1200329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417668"/>
              <a:ext cx="2590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>
                  <a:solidFill>
                    <a:schemeClr val="accent4">
                      <a:lumMod val="75000"/>
                    </a:schemeClr>
                  </a:solidFill>
                </a:rPr>
                <a:t>(Empty) Base </a:t>
              </a:r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4038600" y="4724400"/>
            <a:ext cx="3352800" cy="2133600"/>
            <a:chOff x="3200400" y="4800600"/>
            <a:chExt cx="3352800" cy="2133600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9530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733871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258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Reversing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(the remix)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can even use this approach to reverse a string in a different manner than we did before</a:t>
            </a:r>
            <a:endParaRPr lang="en-US" b="1" i="1" dirty="0" smtClean="0"/>
          </a:p>
          <a:p>
            <a:r>
              <a:rPr lang="en-US" dirty="0" smtClean="0"/>
              <a:t>Base </a:t>
            </a:r>
            <a:r>
              <a:rPr lang="en-US" dirty="0"/>
              <a:t>case </a:t>
            </a:r>
            <a:r>
              <a:rPr lang="en-US" dirty="0" smtClean="0"/>
              <a:t>(</a:t>
            </a:r>
            <a:r>
              <a:rPr lang="en-US" b="1" i="1" dirty="0" smtClean="0"/>
              <a:t>index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= </a:t>
            </a:r>
            <a:r>
              <a:rPr lang="en-US" b="1" i="1" dirty="0" smtClean="0">
                <a:sym typeface="Symbol"/>
              </a:rPr>
              <a:t>length</a:t>
            </a:r>
            <a:r>
              <a:rPr lang="en-US" dirty="0" smtClean="0">
                <a:sym typeface="Symbol"/>
              </a:rPr>
              <a:t>):</a:t>
            </a:r>
            <a:endParaRPr lang="en-US" dirty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Backwards(from </a:t>
            </a:r>
            <a:r>
              <a:rPr lang="en-US" b="1" i="1" dirty="0" smtClean="0">
                <a:sym typeface="Symbol"/>
              </a:rPr>
              <a:t>index</a:t>
            </a:r>
            <a:r>
              <a:rPr lang="en-US" dirty="0" smtClean="0">
                <a:sym typeface="Symbol"/>
              </a:rPr>
              <a:t> onward):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	</a:t>
            </a:r>
            <a:r>
              <a:rPr lang="en-US" dirty="0" smtClean="0">
                <a:sym typeface="Symbol"/>
              </a:rPr>
              <a:t>"" (Nothing left to reverse)</a:t>
            </a:r>
          </a:p>
          <a:p>
            <a:r>
              <a:rPr lang="en-US" dirty="0" smtClean="0">
                <a:sym typeface="Symbol"/>
              </a:rPr>
              <a:t>Recursive </a:t>
            </a:r>
            <a:r>
              <a:rPr lang="en-US" dirty="0">
                <a:sym typeface="Symbol"/>
              </a:rPr>
              <a:t>case </a:t>
            </a:r>
            <a:r>
              <a:rPr lang="en-US" dirty="0" smtClean="0">
                <a:sym typeface="Symbol"/>
              </a:rPr>
              <a:t>(</a:t>
            </a:r>
            <a:r>
              <a:rPr lang="en-US" b="1" i="1" dirty="0" smtClean="0"/>
              <a:t>index</a:t>
            </a:r>
            <a:r>
              <a:rPr lang="en-US" dirty="0" smtClean="0"/>
              <a:t> &lt; </a:t>
            </a:r>
            <a:r>
              <a:rPr lang="en-US" b="1" i="1" dirty="0" smtClean="0"/>
              <a:t>length</a:t>
            </a:r>
            <a:r>
              <a:rPr lang="en-US" dirty="0" smtClean="0"/>
              <a:t>):</a:t>
            </a:r>
          </a:p>
          <a:p>
            <a:pPr lvl="1"/>
            <a:r>
              <a:rPr lang="en-US" dirty="0">
                <a:sym typeface="Symbol"/>
              </a:rPr>
              <a:t>Backwards</a:t>
            </a:r>
            <a:r>
              <a:rPr lang="en-US" dirty="0" smtClean="0"/>
              <a:t>(from </a:t>
            </a:r>
            <a:r>
              <a:rPr lang="en-US" b="1" i="1" dirty="0" smtClean="0"/>
              <a:t>index </a:t>
            </a:r>
            <a:r>
              <a:rPr lang="en-US" dirty="0" smtClean="0"/>
              <a:t>onward):</a:t>
            </a:r>
          </a:p>
          <a:p>
            <a:pPr marL="457200" lvl="1" indent="0">
              <a:buNone/>
            </a:pPr>
            <a:r>
              <a:rPr lang="en-US" b="1" i="1" dirty="0"/>
              <a:t>	</a:t>
            </a:r>
            <a:r>
              <a:rPr lang="en-US" dirty="0" smtClean="0"/>
              <a:t>Backwards(from </a:t>
            </a:r>
            <a:r>
              <a:rPr lang="en-US" b="1" i="1" dirty="0" smtClean="0"/>
              <a:t>index</a:t>
            </a:r>
            <a:r>
              <a:rPr lang="en-US" dirty="0" smtClean="0"/>
              <a:t> + 1 onward) + </a:t>
            </a:r>
            <a:r>
              <a:rPr lang="en-US" b="1" i="1" dirty="0" smtClean="0"/>
              <a:t>s</a:t>
            </a:r>
            <a:r>
              <a:rPr lang="en-US" dirty="0" smtClean="0"/>
              <a:t>[</a:t>
            </a:r>
            <a:r>
              <a:rPr lang="en-US" b="1" i="1" dirty="0" smtClean="0"/>
              <a:t>index</a:t>
            </a:r>
            <a:r>
              <a:rPr lang="en-US" dirty="0" smtClean="0"/>
              <a:t>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19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Remixed code for reversing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2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backwards(String s, </a:t>
            </a:r>
            <a:r>
              <a:rPr lang="en-US" sz="2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index) {</a:t>
            </a:r>
          </a:p>
          <a:p>
            <a:pPr>
              <a:buNone/>
            </a:pP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index ==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s.length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backwards(s, index + 1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) +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s.charAt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(index);</a:t>
            </a:r>
          </a:p>
          <a:p>
            <a:pPr>
              <a:buNone/>
            </a:pP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7086600" y="2611532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4038600" y="4634217"/>
            <a:ext cx="3352800" cy="2133600"/>
            <a:chOff x="3200400" y="4800600"/>
            <a:chExt cx="3352800" cy="2133600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9530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733871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7932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Mid-Semester Evaluations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3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0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recursion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Keep reading Chapter 19</a:t>
            </a:r>
          </a:p>
          <a:p>
            <a:r>
              <a:rPr lang="en-US" dirty="0" smtClean="0"/>
              <a:t>Keep working on Project </a:t>
            </a:r>
            <a:r>
              <a:rPr lang="en-US" dirty="0" smtClean="0"/>
              <a:t>2</a:t>
            </a:r>
          </a:p>
          <a:p>
            <a:r>
              <a:rPr lang="en-US" b="1" dirty="0" err="1" smtClean="0"/>
              <a:t>InSocial</a:t>
            </a:r>
            <a:r>
              <a:rPr lang="en-US" b="1" dirty="0" smtClean="0"/>
              <a:t> </a:t>
            </a:r>
            <a:r>
              <a:rPr lang="en-US" b="1" dirty="0"/>
              <a:t>Risk Advisors are looking for a consultant</a:t>
            </a:r>
          </a:p>
          <a:p>
            <a:pPr lvl="1"/>
            <a:r>
              <a:rPr lang="en-US" dirty="0"/>
              <a:t>They need help linking together some services with </a:t>
            </a:r>
            <a:r>
              <a:rPr lang="en-US" dirty="0" err="1"/>
              <a:t>Zapier</a:t>
            </a:r>
            <a:endParaRPr lang="en-US" dirty="0"/>
          </a:p>
          <a:p>
            <a:pPr lvl="1"/>
            <a:r>
              <a:rPr lang="en-US" dirty="0"/>
              <a:t>Should be a small amount of work, but it might open up other opportunities</a:t>
            </a:r>
          </a:p>
          <a:p>
            <a:pPr lvl="1"/>
            <a:r>
              <a:rPr lang="en-US" dirty="0"/>
              <a:t>If interested, send a resume to Jim </a:t>
            </a:r>
            <a:r>
              <a:rPr lang="en-US" dirty="0" err="1"/>
              <a:t>Waterwash</a:t>
            </a:r>
            <a:endParaRPr lang="en-US" dirty="0"/>
          </a:p>
          <a:p>
            <a:pPr lvl="1"/>
            <a:r>
              <a:rPr lang="en-US" dirty="0"/>
              <a:t>Get his contact information from me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Examples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3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Similarly, exponentiation is repeated multiplication</a:t>
                </a:r>
              </a:p>
              <a:p>
                <a:r>
                  <a:rPr lang="en-US" dirty="0" smtClean="0"/>
                  <a:t>Thus,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…∙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  <a:p>
                <a:pPr marL="118872" indent="0">
                  <a:buNone/>
                </a:pPr>
                <a:r>
                  <a:rPr lang="en-US" dirty="0" smtClean="0"/>
                  <a:t>			      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 smtClean="0"/>
                  <a:t> times)</a:t>
                </a:r>
              </a:p>
              <a:p>
                <a:r>
                  <a:rPr lang="en-US" dirty="0"/>
                  <a:t>Base case </a:t>
                </a:r>
                <a:r>
                  <a:rPr lang="en-US" dirty="0" smtClean="0"/>
                  <a:t>(</a:t>
                </a:r>
                <a:r>
                  <a:rPr lang="en-US" b="1" i="1" dirty="0" smtClean="0"/>
                  <a:t>y</a:t>
                </a:r>
                <a:r>
                  <a:rPr lang="en-US" dirty="0" smtClean="0"/>
                  <a:t> </a:t>
                </a:r>
                <a:r>
                  <a:rPr lang="en-US" dirty="0" smtClean="0">
                    <a:sym typeface="Symbol"/>
                  </a:rPr>
                  <a:t>= 0):</a:t>
                </a:r>
                <a:endParaRPr lang="en-US" dirty="0">
                  <a:sym typeface="Symbol"/>
                </a:endParaRP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r>
                  <a:rPr lang="en-US" dirty="0">
                    <a:sym typeface="Symbol"/>
                  </a:rPr>
                  <a:t>Recursive case </a:t>
                </a:r>
                <a:r>
                  <a:rPr lang="en-US" dirty="0" smtClean="0">
                    <a:sym typeface="Symbol"/>
                  </a:rPr>
                  <a:t>(</a:t>
                </a:r>
                <a:r>
                  <a:rPr lang="en-US" b="1" i="1" dirty="0" smtClean="0"/>
                  <a:t>y</a:t>
                </a:r>
                <a:r>
                  <a:rPr lang="en-US" dirty="0" smtClean="0"/>
                  <a:t> </a:t>
                </a:r>
                <a:r>
                  <a:rPr lang="en-US" dirty="0"/>
                  <a:t>&gt; </a:t>
                </a:r>
                <a:r>
                  <a:rPr lang="en-US" dirty="0" smtClean="0"/>
                  <a:t>0):</a:t>
                </a:r>
                <a:endParaRPr lang="en-US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There is a more efficient way to do this, but you'll have to take COMP 2100 to talk about it</a:t>
                </a:r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649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for 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power( 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x, </a:t>
            </a:r>
            <a:r>
              <a:rPr lang="en-US" sz="2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y ){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y == 0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1.0;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* power( x, y - 1 );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5791200" y="2743200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4724400" y="4800600"/>
            <a:ext cx="3352800" cy="2133600"/>
            <a:chOff x="3200400" y="4800600"/>
            <a:chExt cx="3352800" cy="2133600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9530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733871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558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Summing the first </a:t>
            </a:r>
            <a:r>
              <a:rPr lang="en-US" i="1" dirty="0" smtClean="0"/>
              <a:t>n</a:t>
            </a:r>
            <a:r>
              <a:rPr lang="en-US" dirty="0" smtClean="0"/>
              <a:t> numbers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What if we want to sum the values from 1 up to </a:t>
                </a:r>
                <a:r>
                  <a:rPr lang="en-US" b="1" i="1" dirty="0" smtClean="0"/>
                  <a:t>n</a:t>
                </a:r>
                <a:r>
                  <a:rPr lang="en-US" dirty="0" smtClean="0"/>
                  <a:t>?</a:t>
                </a:r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=1+2+3+…+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Base </a:t>
                </a:r>
                <a:r>
                  <a:rPr lang="en-US" dirty="0"/>
                  <a:t>case </a:t>
                </a:r>
                <a:r>
                  <a:rPr lang="en-US" dirty="0" smtClean="0"/>
                  <a:t>(</a:t>
                </a:r>
                <a:r>
                  <a:rPr lang="en-US" b="1" i="1" dirty="0" smtClean="0"/>
                  <a:t>n</a:t>
                </a:r>
                <a:r>
                  <a:rPr lang="en-US" dirty="0" smtClean="0"/>
                  <a:t> </a:t>
                </a:r>
                <a:r>
                  <a:rPr lang="en-US" dirty="0" smtClean="0">
                    <a:sym typeface="Symbol"/>
                  </a:rPr>
                  <a:t>= 1):</a:t>
                </a:r>
                <a:endParaRPr lang="en-US" dirty="0">
                  <a:sym typeface="Symbol"/>
                </a:endParaRPr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endParaRPr lang="en-US" dirty="0" smtClean="0">
                  <a:sym typeface="Symbol"/>
                </a:endParaRPr>
              </a:p>
              <a:p>
                <a:r>
                  <a:rPr lang="en-US" dirty="0" smtClean="0">
                    <a:sym typeface="Symbol"/>
                  </a:rPr>
                  <a:t>Recursive </a:t>
                </a:r>
                <a:r>
                  <a:rPr lang="en-US" dirty="0">
                    <a:sym typeface="Symbol"/>
                  </a:rPr>
                  <a:t>case </a:t>
                </a:r>
                <a:r>
                  <a:rPr lang="en-US" dirty="0" smtClean="0">
                    <a:sym typeface="Symbol"/>
                  </a:rPr>
                  <a:t>(</a:t>
                </a:r>
                <a:r>
                  <a:rPr lang="en-US" b="1" i="1" dirty="0" smtClean="0"/>
                  <a:t>n</a:t>
                </a:r>
                <a:r>
                  <a:rPr lang="en-US" dirty="0" smtClean="0"/>
                  <a:t> </a:t>
                </a:r>
                <a:r>
                  <a:rPr lang="en-US" dirty="0"/>
                  <a:t>&gt; </a:t>
                </a:r>
                <a:r>
                  <a:rPr lang="en-US" dirty="0" smtClean="0"/>
                  <a:t>1):</a:t>
                </a:r>
                <a:endParaRPr lang="en-US" dirty="0"/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nary>
                  </m:oMath>
                </a14:m>
                <a:endParaRPr lang="en-US" dirty="0" smtClean="0"/>
              </a:p>
              <a:p>
                <a:pPr marL="457200" lvl="1" indent="0">
                  <a:buNone/>
                </a:pPr>
                <a:endParaRPr lang="en-US" dirty="0"/>
              </a:p>
              <a:p>
                <a:r>
                  <a:rPr lang="en-US" dirty="0" smtClean="0"/>
                  <a:t>True, this sum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, but don't worry about that</a:t>
                </a:r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7968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for summing up to </a:t>
            </a:r>
            <a:r>
              <a:rPr lang="en-US" i="1" dirty="0" smtClean="0"/>
              <a:t>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2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sumUpTo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n ){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n == 1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1;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sumUpTo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 n - 1 );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5791200" y="2743200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4724400" y="4800600"/>
            <a:ext cx="3352800" cy="2133600"/>
            <a:chOff x="3200400" y="4800600"/>
            <a:chExt cx="3352800" cy="2133600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9530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733871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460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6006</TotalTime>
  <Words>1377</Words>
  <Application>Microsoft Office PowerPoint</Application>
  <PresentationFormat>Widescreen</PresentationFormat>
  <Paragraphs>214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Arial</vt:lpstr>
      <vt:lpstr>Calibri</vt:lpstr>
      <vt:lpstr>Cambria Math</vt:lpstr>
      <vt:lpstr>Corbel</vt:lpstr>
      <vt:lpstr>Courier New</vt:lpstr>
      <vt:lpstr>Symbol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2</vt:lpstr>
      <vt:lpstr>Recursion Examples</vt:lpstr>
      <vt:lpstr>Exponentiation</vt:lpstr>
      <vt:lpstr>Code for exponentiation</vt:lpstr>
      <vt:lpstr>Summing the first n numbers</vt:lpstr>
      <vt:lpstr>Code for summing up to n</vt:lpstr>
      <vt:lpstr>It doesn't have to be mathematical</vt:lpstr>
      <vt:lpstr>Code for counting E's</vt:lpstr>
      <vt:lpstr>Recursive hints</vt:lpstr>
      <vt:lpstr>Recursion Tricks</vt:lpstr>
      <vt:lpstr>Comparison to loops</vt:lpstr>
      <vt:lpstr>Extra information</vt:lpstr>
      <vt:lpstr>Summing an array</vt:lpstr>
      <vt:lpstr>Code for summing an array</vt:lpstr>
      <vt:lpstr>Reversing a String</vt:lpstr>
      <vt:lpstr>Code for reversing a String</vt:lpstr>
      <vt:lpstr>Waiting for the recursion to come back</vt:lpstr>
      <vt:lpstr>Using the stack to go in reverse</vt:lpstr>
      <vt:lpstr>Printing a String in reverse</vt:lpstr>
      <vt:lpstr>Code for printing a String in reverse</vt:lpstr>
      <vt:lpstr>Reversing a String (the remix)</vt:lpstr>
      <vt:lpstr>Remixed code for reversing a String</vt:lpstr>
      <vt:lpstr>Mid-Semester Evaluations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1221</cp:revision>
  <dcterms:created xsi:type="dcterms:W3CDTF">2009-08-24T20:26:10Z</dcterms:created>
  <dcterms:modified xsi:type="dcterms:W3CDTF">2020-02-24T17:22:15Z</dcterms:modified>
</cp:coreProperties>
</file>